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8" r:id="rId4"/>
    <p:sldId id="257" r:id="rId5"/>
    <p:sldId id="259" r:id="rId6"/>
    <p:sldId id="262" r:id="rId7"/>
    <p:sldId id="264" r:id="rId8"/>
    <p:sldId id="266" r:id="rId9"/>
    <p:sldId id="267" r:id="rId10"/>
    <p:sldId id="269" r:id="rId11"/>
    <p:sldId id="268" r:id="rId12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648"/>
  </p:normalViewPr>
  <p:slideViewPr>
    <p:cSldViewPr snapToGrid="0" snapToObjects="1">
      <p:cViewPr>
        <p:scale>
          <a:sx n="136" d="100"/>
          <a:sy n="136" d="100"/>
        </p:scale>
        <p:origin x="1184" y="504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14.05.24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14.05.24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4195-E484-1B40-B38E-4B13F85AB0E2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3112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C536-7E5F-2641-BD62-258620749060}" type="datetime1">
              <a:rPr lang="en-IN" smtClean="0"/>
              <a:t>14/05/24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A68A-CC2C-344D-BD21-6DEC00864721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7683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EF6F-5D82-2D41-B816-9E0E519642EA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53366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95A3-1565-0340-92B6-AC9FEE0890A4}" type="datetime1">
              <a:rPr lang="en-IN" smtClean="0"/>
              <a:t>14/05/24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98828" y="1190443"/>
            <a:ext cx="6687972" cy="439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98828" y="1700616"/>
            <a:ext cx="6687972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78207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BAE0-9615-CF43-9A36-D12D8EBD82F8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0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5DDA5-44D7-7F4B-8D50-4BCE6A9F7141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C46A-5EE9-3142-B6F6-79DCF743BF5E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6A03-933C-D54D-89B6-305DF5202DC6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C9B-7743-AA46-BA2B-4B602B0E49F5}" type="datetime1">
              <a:rPr lang="en-IN" smtClean="0"/>
              <a:t>14/05/24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A07419E-082C-5E41-87C1-64A7E2DEE0CC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3120745-8FFD-374C-AABB-B6A0C262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6979534" y="0"/>
            <a:ext cx="2164466" cy="861527"/>
          </a:xfrm>
          <a:prstGeom prst="rect">
            <a:avLst/>
          </a:prstGeom>
        </p:spPr>
      </p:pic>
      <p:pic>
        <p:nvPicPr>
          <p:cNvPr id="10" name="Bild 6">
            <a:extLst>
              <a:ext uri="{FF2B5EF4-FFF2-40B4-BE49-F238E27FC236}">
                <a16:creationId xmlns:a16="http://schemas.microsoft.com/office/drawing/2014/main" id="{BA2D0BD3-74CB-0D4F-9E23-0F4077C29C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4" r:id="rId4"/>
    <p:sldLayoutId id="2147483661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09E1F03-02FC-BB43-B92F-9D05F42AD1E8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691ECF9B-E342-FA43-9642-4C86531E6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8084457" y="289028"/>
            <a:ext cx="1045029" cy="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atasheets.com/categories?parametric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ovk/masters-thesis/tree/main/promp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oovk/masters-thesis/blob/main/notebooks/Thesis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wlready2.readthedocs.io/en/latest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ovk/masters-thesis/blob/main/OntoFiles/AmpKB.rdf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ovk/masters-thesis/blob/main/notebooks/Thesis.ipynb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049736" y="4110321"/>
            <a:ext cx="3094264" cy="665431"/>
          </a:xfrm>
        </p:spPr>
        <p:txBody>
          <a:bodyPr>
            <a:noAutofit/>
          </a:bodyPr>
          <a:lstStyle/>
          <a:p>
            <a:r>
              <a:rPr lang="de-DE" sz="1800" dirty="0" err="1"/>
              <a:t>Presented</a:t>
            </a:r>
            <a:r>
              <a:rPr lang="de-DE" sz="1800" dirty="0"/>
              <a:t> By: </a:t>
            </a:r>
            <a:r>
              <a:rPr lang="de-DE" sz="1800" dirty="0" err="1"/>
              <a:t>Vaibhav</a:t>
            </a:r>
            <a:r>
              <a:rPr lang="de-DE" sz="1800" dirty="0"/>
              <a:t> R Khandekar</a:t>
            </a:r>
          </a:p>
          <a:p>
            <a:r>
              <a:rPr lang="de-DE" sz="1800" dirty="0" err="1"/>
              <a:t>Guided</a:t>
            </a:r>
            <a:r>
              <a:rPr lang="de-DE" sz="1800" dirty="0"/>
              <a:t> By: Dr. Frank </a:t>
            </a:r>
            <a:r>
              <a:rPr lang="de-DE" sz="1800" dirty="0" err="1"/>
              <a:t>Wawrzik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228014" y="1518714"/>
            <a:ext cx="6687972" cy="853210"/>
          </a:xfrm>
        </p:spPr>
        <p:txBody>
          <a:bodyPr>
            <a:noAutofit/>
          </a:bodyPr>
          <a:lstStyle/>
          <a:p>
            <a:r>
              <a:rPr lang="en-IN" sz="2800" dirty="0">
                <a:effectLst/>
                <a:latin typeface="Helvetica" pitchFamily="2" charset="0"/>
              </a:rPr>
              <a:t>Automatic Knowledge Base Construction With LLMs For Amplifiers Datasheets</a:t>
            </a:r>
            <a:br>
              <a:rPr lang="en-IN" sz="2800" dirty="0">
                <a:effectLst/>
                <a:latin typeface="Helvetica" pitchFamily="2" charset="0"/>
              </a:rPr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0180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C8181-DA5B-CE7A-FC59-E76FB0F2A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628" y="2049393"/>
            <a:ext cx="4391798" cy="1673521"/>
          </a:xfrm>
        </p:spPr>
        <p:txBody>
          <a:bodyPr>
            <a:no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5BDA4-6D43-E9CB-9B91-BED1A36B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0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F67D77-3915-FFFD-C0CD-598E50F9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14" y="1240971"/>
            <a:ext cx="6687972" cy="269960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Concepts: Ontology, GENIAL,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extraction &amp;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amplifier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Inserting amplifiers triplets as individuals using owlready2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6A47E-6B25-CF8D-E2BA-0F7C676D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700" y="285078"/>
            <a:ext cx="6687972" cy="5425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6772-1154-6F5D-B247-F7F19BF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4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864040-0E79-3414-3CA1-C4BDCF130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436" y="983874"/>
            <a:ext cx="4805393" cy="34561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goal is to introduce the automation while creating the ontology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Ontology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It explores questions about what exists and how entities relate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GENIAL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Basic ontology containing necessary terms for modelling cars components, properties, functions and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same entities and relations structure from GENIAL has been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Large language models designed to understand and generate human like texts.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They can generate text similar to the examples provided to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A6AE9-87D4-52FF-B042-82E947BC9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014" y="258572"/>
            <a:ext cx="6687972" cy="59583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DBF64-AB0B-1D4B-E7A4-8419B45B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3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21FB0-B045-6CCA-2DC9-82B5F220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39" y="1188990"/>
            <a:ext cx="2587422" cy="143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E26E0-FCC4-8D8F-1B63-4534F39D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959466"/>
            <a:ext cx="2133600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1922F4-5E33-78BA-6DD8-64CB7522B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386" y="965681"/>
            <a:ext cx="4918003" cy="370987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is difficult to extract the electrical characteristics table from the component’s pdf by using python since each pdf structured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 make my approach more scalable, I’ve used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have used the data from following a website.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  <a:hlinkClick r:id="rId2"/>
              </a:rPr>
              <a:t>https://www.datasheets.com/categories?parametric=1</a:t>
            </a: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has different types of amplifiers and the electrical characteristics presented in tabular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downloaded for different types of amplifiers containing 10 amplifier individuals for each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downloaded data is cleaned and converted to CSV so that LLM can understand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A62F7-F23A-EDB2-67EE-893C2527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863" y="203283"/>
            <a:ext cx="6617865" cy="52670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Data Extraction &amp;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9AB20-01F8-FD1C-5515-D966D92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740D4-6B10-ABF9-3563-5D132308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01" y="1039838"/>
            <a:ext cx="2704841" cy="214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FB23F-172A-15E8-47CF-94CA5A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93" y="3365291"/>
            <a:ext cx="2704842" cy="140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17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0B7C84-E3C2-5C44-8CB2-E60FCAB76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15" y="960522"/>
            <a:ext cx="4025748" cy="39650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Definition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formulating precise, effective, and contextually relevant prompts to elicit desired responses from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Different prompt are created for each amplifier types, since electrical characteristics differ for each of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 Prompt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the text description, entity &amp; relation type, example data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Output Prompt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output format in JSON that we expect from LLM. { Head, Relation, Tail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E6372-7326-A805-9689-58BF6FB1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264" y="217912"/>
            <a:ext cx="6687972" cy="484216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</a:t>
            </a:r>
            <a:r>
              <a:rPr lang="en-IN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Engineering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C6AAA-EF3D-4C4A-719A-F1A1A584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84453-D688-8C2A-9171-4BC7E675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1" y="884582"/>
            <a:ext cx="2680117" cy="232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3228C-AE73-D8C7-54C6-A9BD5F01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8" y="3256718"/>
            <a:ext cx="1679521" cy="184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AA552-D982-6A5D-42A8-B4118E94BFB2}"/>
              </a:ext>
            </a:extLst>
          </p:cNvPr>
          <p:cNvSpPr txBox="1"/>
          <p:nvPr/>
        </p:nvSpPr>
        <p:spPr>
          <a:xfrm>
            <a:off x="-90229" y="488189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0" i="0" dirty="0">
                <a:effectLst/>
                <a:latin typeface="+mj-lt"/>
                <a:hlinkClick r:id="rId4"/>
              </a:rPr>
              <a:t>https://github.com/oovk/masters-thesis/tree/main/prompts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89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8E38385-9B56-EA6A-D41A-00EA13749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365" y="1181209"/>
            <a:ext cx="4200635" cy="3420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retrieved data and the respective prompts are passed to LLM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LLM(Gemini API) returns the Triplets containing head, relation,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These triplets are in same format as provided in prompts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5470F-B684-7139-0C84-5E3261E4E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260" y="171451"/>
            <a:ext cx="6687972" cy="59136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 with Gemini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9686E-EDD3-EBAE-1472-C417A6B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84044-00C1-5FBC-D609-7D51FEEF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0" y="861541"/>
            <a:ext cx="3193873" cy="229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9549B-D457-10D9-E601-F1A014CD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9" y="3258019"/>
            <a:ext cx="2076385" cy="180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C39370-5A27-02E3-5D50-E0B5647D6040}"/>
              </a:ext>
            </a:extLst>
          </p:cNvPr>
          <p:cNvSpPr txBox="1"/>
          <p:nvPr/>
        </p:nvSpPr>
        <p:spPr>
          <a:xfrm>
            <a:off x="0" y="490418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github.com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 err="1">
                <a:hlinkClick r:id="rId4"/>
              </a:rPr>
              <a:t>oovk</a:t>
            </a:r>
            <a:r>
              <a:rPr lang="en-US" sz="1100" dirty="0">
                <a:hlinkClick r:id="rId4"/>
              </a:rPr>
              <a:t>/masters-thesis/blob/main/notebooks/</a:t>
            </a:r>
            <a:r>
              <a:rPr lang="en-US" sz="1100" dirty="0" err="1">
                <a:hlinkClick r:id="rId4"/>
              </a:rPr>
              <a:t>Thesis.ipynb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5FB96-0D20-6D79-17F6-8A139DAC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06" y="3412273"/>
            <a:ext cx="4218994" cy="74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46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7FBA3E-7C59-DC73-5CE7-08B81B19C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798" y="885061"/>
            <a:ext cx="4224202" cy="35308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ontology is constructed keeping the entities and relations from GENIAL in mind.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overall structure of classes and subclasses, data and object properties are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the constraints and restrictions are added to ensure the consistency, coherence and integrity.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488EA-C328-8F23-7E8C-3D3477602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028" y="176409"/>
            <a:ext cx="6687972" cy="54143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Ontology 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1A7B-0866-B60A-74B1-C6CED71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9CE18-A1D0-8F2F-1A13-F977534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55" y="885060"/>
            <a:ext cx="2916145" cy="182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EC92-84D3-F362-F48A-2DC1A74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55" y="1492057"/>
            <a:ext cx="1262936" cy="323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ECEC-49A9-7470-B6F6-8E70DF6D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68" y="2880905"/>
            <a:ext cx="1301296" cy="125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9FBAC-D26F-0806-EB33-807F87A3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27" y="3029848"/>
            <a:ext cx="1491163" cy="154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FF71-99FD-0D54-0E4C-478A84547164}"/>
              </a:ext>
            </a:extLst>
          </p:cNvPr>
          <p:cNvSpPr txBox="1"/>
          <p:nvPr/>
        </p:nvSpPr>
        <p:spPr>
          <a:xfrm>
            <a:off x="-2323" y="4927358"/>
            <a:ext cx="4706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github.com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oovk</a:t>
            </a:r>
            <a:r>
              <a:rPr lang="en-US" sz="1100" dirty="0">
                <a:hlinkClick r:id="rId6"/>
              </a:rPr>
              <a:t>/masters-thesis/blob/main/</a:t>
            </a:r>
            <a:r>
              <a:rPr lang="en-US" sz="1100" dirty="0" err="1">
                <a:hlinkClick r:id="rId6"/>
              </a:rPr>
              <a:t>OntoFiles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AmpKB.rdf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31FD5-EC99-196B-9FC1-C1699FD65E14}"/>
              </a:ext>
            </a:extLst>
          </p:cNvPr>
          <p:cNvSpPr txBox="1"/>
          <p:nvPr/>
        </p:nvSpPr>
        <p:spPr>
          <a:xfrm>
            <a:off x="0" y="4743059"/>
            <a:ext cx="63952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https://owlready2.readthedocs.io/</a:t>
            </a:r>
            <a:r>
              <a:rPr lang="en-US" sz="1100" dirty="0" err="1">
                <a:hlinkClick r:id="rId7"/>
              </a:rPr>
              <a:t>en</a:t>
            </a:r>
            <a:r>
              <a:rPr lang="en-US" sz="1100" dirty="0">
                <a:hlinkClick r:id="rId7"/>
              </a:rPr>
              <a:t>/latest/</a:t>
            </a:r>
            <a:r>
              <a:rPr lang="en-US" sz="1100" dirty="0" err="1">
                <a:hlinkClick r:id="rId7"/>
              </a:rPr>
              <a:t>index.html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68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B99E75A-1B31-665C-2640-3B84B2413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188" y="834321"/>
            <a:ext cx="4188812" cy="39329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Owlready2 is python package used to modify owl 2.0 ontologies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Allows us to load, modify, save owl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 a final step owl file is loaded using owlready2 and various amplifiers are added as individuals to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consistency and inference of knowledge base is checked using reasoner and SPARQL queries</a:t>
            </a:r>
            <a:r>
              <a:rPr lang="en-US" sz="18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5C8CD3-3A78-4072-9053-8F9D2B5A2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109" y="177215"/>
            <a:ext cx="6687972" cy="56822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owlready2</a:t>
            </a:r>
            <a:b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6EF50-4F4D-BC4B-5DE6-DEA28A58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8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4997-D313-858C-94C8-3CA5FE84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95" y="924339"/>
            <a:ext cx="2899105" cy="152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CC0D9-8B19-DB44-C345-FF59342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5" y="2566928"/>
            <a:ext cx="2133600" cy="152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EE82C-194B-3D0D-CF55-6CEBF36F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95" y="3119852"/>
            <a:ext cx="2133600" cy="1530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C660DE-623E-A6DE-CA2B-20C7A45A170A}"/>
              </a:ext>
            </a:extLst>
          </p:cNvPr>
          <p:cNvSpPr txBox="1"/>
          <p:nvPr/>
        </p:nvSpPr>
        <p:spPr>
          <a:xfrm>
            <a:off x="-49887" y="4910303"/>
            <a:ext cx="47707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https://github.com/oovk/masters-thesis/blob/main/notebooks/Thesis.ipynb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80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13BBE-53A9-E384-25E2-70A34DBE5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31" y="905588"/>
            <a:ext cx="8691374" cy="40190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LLM for triplet extraction in combination with Owlready2 to manipulate owl file allows us to make the process of creating knowledge base automatic.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owlready2 to create individuals of the classes in bulk and assigning them values and properties saves time over manually creating using UI like protégé.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have also compared the performance of SPARQL queries with LLMs, by asking LLM questions over total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 are trained on large datasets, 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his makes LLMs static and cause them to respond incorrectly, give out-of-date answers or hallucinate when asked questions about data they have not been trained on.</a:t>
            </a: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Utilizing the Retrieval Augmented Generation approach with specific knowledge base as external data might improve the performance of LLM.</a:t>
            </a: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07E01-6F5B-A5B9-24FF-C848190A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93D9C8-4962-05B4-A684-258DC9E4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089" y="218818"/>
            <a:ext cx="6687972" cy="54649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001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63708</TotalTime>
  <Words>694</Words>
  <Application>Microsoft Macintosh PowerPoint</Application>
  <PresentationFormat>On-screen Show (16:9)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</vt:lpstr>
      <vt:lpstr>Wingdings</vt:lpstr>
      <vt:lpstr>Office-Design</vt:lpstr>
      <vt:lpstr>1_Office-Design</vt:lpstr>
      <vt:lpstr>Automatic Knowledge Base Construction With LLMs For Amplifiers Datasheets </vt:lpstr>
      <vt:lpstr>Overview</vt:lpstr>
      <vt:lpstr>Introduction</vt:lpstr>
      <vt:lpstr>Data Extraction &amp; Cleaning</vt:lpstr>
      <vt:lpstr>Prompt Engineering</vt:lpstr>
      <vt:lpstr>Triplet Extraction with Gemini</vt:lpstr>
      <vt:lpstr>Construction of Ontology </vt:lpstr>
      <vt:lpstr>Using owlready2 </vt:lpstr>
      <vt:lpstr>Conclusion</vt:lpstr>
      <vt:lpstr>Thank You!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ms001276@mslic.uni-kl.de</cp:lastModifiedBy>
  <cp:revision>149</cp:revision>
  <cp:lastPrinted>2024-05-14T14:53:55Z</cp:lastPrinted>
  <dcterms:created xsi:type="dcterms:W3CDTF">2014-06-30T10:01:41Z</dcterms:created>
  <dcterms:modified xsi:type="dcterms:W3CDTF">2024-05-16T04:18:39Z</dcterms:modified>
</cp:coreProperties>
</file>